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400"/>
    <a:srgbClr val="996600"/>
    <a:srgbClr val="FFBB33"/>
    <a:srgbClr val="77C1C7"/>
    <a:srgbClr val="7AC2C8"/>
    <a:srgbClr val="E7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31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B3A7-53F6-4D76-ADBF-68E27F6BBC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50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697B5-90FC-4A6F-98E0-C20DBE2BF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90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7C81F-F828-4A80-B140-CE18AF7AE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0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B5D4-4E9B-4A00-ADFD-40DDBB160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7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07AD6-8298-45EE-B7A6-4892EA6D2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3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7E34-F162-4705-A953-680958FFF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88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37ED5-3306-48E7-9045-D2652DF8C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16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242E4-51EA-4403-9E88-5B2E0111C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5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D9921-CD58-4368-893C-22BFEF53B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24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4672E-D82E-485D-8E3E-7BE77A119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32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3C54-CB26-4719-9928-19F7C67BF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9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CF3B6A-FD59-4A91-8322-E25E8FD07E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2054" idx="2"/>
          </p:cNvCxnSpPr>
          <p:nvPr/>
        </p:nvCxnSpPr>
        <p:spPr>
          <a:xfrm flipH="1">
            <a:off x="2209799" y="2093119"/>
            <a:ext cx="381000" cy="1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009900" y="2484737"/>
            <a:ext cx="228600" cy="264064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25432" y="2463471"/>
            <a:ext cx="300567" cy="285330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26566" y="2076188"/>
            <a:ext cx="436034" cy="1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38133" y="1380716"/>
            <a:ext cx="372535" cy="372630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2819400" y="1380716"/>
            <a:ext cx="381000" cy="458343"/>
          </a:xfrm>
          <a:prstGeom prst="straightConnector1">
            <a:avLst/>
          </a:prstGeom>
          <a:ln w="12700">
            <a:solidFill>
              <a:srgbClr val="DE94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350"/>
            <a:ext cx="9144000" cy="762000"/>
          </a:xfrm>
        </p:spPr>
        <p:txBody>
          <a:bodyPr/>
          <a:lstStyle/>
          <a:p>
            <a:r>
              <a:rPr lang="en-US" altLang="en-US" sz="2000" b="1" dirty="0" smtClean="0">
                <a:solidFill>
                  <a:srgbClr val="BC7D00"/>
                </a:solidFill>
              </a:rPr>
              <a:t>TECHNOLOGY</a:t>
            </a:r>
            <a:br>
              <a:rPr lang="en-US" altLang="en-US" sz="2000" b="1" dirty="0" smtClean="0">
                <a:solidFill>
                  <a:srgbClr val="BC7D00"/>
                </a:solidFill>
              </a:rPr>
            </a:br>
            <a:r>
              <a:rPr lang="en-US" altLang="en-US" sz="2000" b="1" dirty="0" smtClean="0">
                <a:solidFill>
                  <a:srgbClr val="BC7D00"/>
                </a:solidFill>
              </a:rPr>
              <a:t>HIGH SCHOOL-GRAPHIC COMMUNICATIONS-PRINT MEDIA/GRAPHICS 1</a:t>
            </a:r>
            <a:endParaRPr lang="en-US" altLang="en-US" sz="2000" b="1" dirty="0">
              <a:solidFill>
                <a:srgbClr val="BC7D00"/>
              </a:solidFill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590799" y="1635919"/>
            <a:ext cx="2535767" cy="914400"/>
          </a:xfrm>
          <a:prstGeom prst="ellipse">
            <a:avLst/>
          </a:prstGeom>
          <a:solidFill>
            <a:srgbClr val="FFBB33"/>
          </a:solidFill>
          <a:ln w="28575">
            <a:solidFill>
              <a:srgbClr val="99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dirty="0" smtClean="0"/>
              <a:t>Substrates</a:t>
            </a:r>
            <a:endParaRPr lang="en-US" altLang="en-US" sz="2000" b="1" dirty="0"/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990600" y="1839059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/>
              <a:t>Size and Weight of Paper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4538133" y="2719512"/>
            <a:ext cx="106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/>
              <a:t>Perform Paper Calculations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1904999" y="980605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 smtClean="0"/>
              <a:t>Characteristics of Paper</a:t>
            </a:r>
            <a:endParaRPr lang="en-US" altLang="en-US" sz="1000" dirty="0"/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4804833" y="1057549"/>
            <a:ext cx="1600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/>
              <a:t>History of Papermaking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5223934" y="1839059"/>
            <a:ext cx="17187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/>
              <a:t>How Paper is Manufactured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7162800" y="2093119"/>
            <a:ext cx="1828800" cy="2585323"/>
          </a:xfrm>
          <a:prstGeom prst="rect">
            <a:avLst/>
          </a:prstGeom>
          <a:noFill/>
          <a:ln w="12700" algn="ctr">
            <a:solidFill>
              <a:srgbClr val="DE94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Vocabulary:</a:t>
            </a:r>
          </a:p>
          <a:p>
            <a:r>
              <a:rPr lang="en-US" sz="1000" dirty="0"/>
              <a:t>Basic size </a:t>
            </a:r>
            <a:endParaRPr lang="en-US" sz="1000" dirty="0" smtClean="0"/>
          </a:p>
          <a:p>
            <a:r>
              <a:rPr lang="en-US" sz="1000" dirty="0" smtClean="0"/>
              <a:t>Calendaring</a:t>
            </a:r>
            <a:endParaRPr lang="en-US" sz="1000" dirty="0"/>
          </a:p>
          <a:p>
            <a:r>
              <a:rPr lang="en-US" sz="1000" dirty="0" smtClean="0"/>
              <a:t>Cellulose</a:t>
            </a:r>
          </a:p>
          <a:p>
            <a:r>
              <a:rPr lang="en-US" sz="1000" dirty="0" smtClean="0"/>
              <a:t>Chain </a:t>
            </a:r>
            <a:r>
              <a:rPr lang="en-US" sz="1000" dirty="0"/>
              <a:t>of custody</a:t>
            </a:r>
          </a:p>
          <a:p>
            <a:r>
              <a:rPr lang="en-US" sz="1000" dirty="0"/>
              <a:t>Coated </a:t>
            </a:r>
            <a:r>
              <a:rPr lang="en-US" sz="1000" dirty="0" smtClean="0"/>
              <a:t>paper</a:t>
            </a:r>
          </a:p>
          <a:p>
            <a:r>
              <a:rPr lang="en-US" sz="1000" dirty="0" smtClean="0"/>
              <a:t>De-inking</a:t>
            </a:r>
            <a:endParaRPr lang="en-US" sz="1000" dirty="0"/>
          </a:p>
          <a:p>
            <a:r>
              <a:rPr lang="en-US" sz="1000" dirty="0" err="1" smtClean="0"/>
              <a:t>Fourdrinier</a:t>
            </a:r>
            <a:r>
              <a:rPr lang="en-US" sz="1000" dirty="0" smtClean="0"/>
              <a:t> machine </a:t>
            </a:r>
          </a:p>
          <a:p>
            <a:r>
              <a:rPr lang="en-US" sz="1000" dirty="0" smtClean="0"/>
              <a:t>Grain</a:t>
            </a:r>
            <a:endParaRPr lang="en-US" sz="1000" dirty="0"/>
          </a:p>
          <a:p>
            <a:r>
              <a:rPr lang="en-US" sz="1000" dirty="0"/>
              <a:t>Lignin </a:t>
            </a:r>
            <a:endParaRPr lang="en-US" sz="1000" dirty="0" smtClean="0"/>
          </a:p>
          <a:p>
            <a:r>
              <a:rPr lang="en-US" sz="1000" dirty="0" smtClean="0"/>
              <a:t>Opacity</a:t>
            </a:r>
            <a:endParaRPr lang="en-US" sz="1000" dirty="0"/>
          </a:p>
          <a:p>
            <a:r>
              <a:rPr lang="en-US" sz="1000" dirty="0"/>
              <a:t>Pre/post </a:t>
            </a:r>
            <a:r>
              <a:rPr lang="en-US" sz="1000" dirty="0" smtClean="0"/>
              <a:t>consumer waste  Ream</a:t>
            </a:r>
            <a:endParaRPr lang="en-US" sz="1000" dirty="0"/>
          </a:p>
          <a:p>
            <a:r>
              <a:rPr lang="en-US" sz="1000" dirty="0"/>
              <a:t>Recycled paper  </a:t>
            </a:r>
            <a:endParaRPr lang="en-US" sz="1000" dirty="0" smtClean="0"/>
          </a:p>
          <a:p>
            <a:r>
              <a:rPr lang="en-US" sz="1000" dirty="0" smtClean="0"/>
              <a:t>Substrate</a:t>
            </a:r>
            <a:endParaRPr lang="en-US" sz="1000" dirty="0"/>
          </a:p>
          <a:p>
            <a:r>
              <a:rPr lang="en-US" sz="1000" dirty="0"/>
              <a:t>Watermark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220133" y="3557059"/>
            <a:ext cx="6781800" cy="3046988"/>
          </a:xfrm>
          <a:prstGeom prst="rect">
            <a:avLst/>
          </a:prstGeom>
          <a:noFill/>
          <a:ln w="12700">
            <a:solidFill>
              <a:srgbClr val="DE94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b="1" dirty="0"/>
              <a:t>Essential Understandings: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Substrates include any material with a surface that can be printed or coated.  The most common substrate in printing is paper.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The Chinese are credited with inventing paper as we know it.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The early American colonies depended on paper making as a way of spreading news and information.  During the revolutionary war, paper makers were very important and were often discharged from duty to serve instead at home, making paper.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Papermaking is a process that begins with the harvesting of trees which are broken down, either chemically or mechanically to a pulp material.  Through a process of technology and equipment, the pulp is transformed into paper.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All paper is made from pulp; from wood, plants, cotton, or recycled material.  The cellulose fibers create the grain direction of paper which is important during the printing and finishing processes of printing.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Paper is sold according to its basis size and its basis weight.  Paper calculations are important in making the correct cuts when trimming a stock sheet for a press run.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/>
              <a:t>A paper label contains important information to the buyer such as: size, weight, color, texture, content, mill, and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 </a:t>
            </a:r>
            <a:r>
              <a:rPr lang="en-US" sz="1000" dirty="0"/>
              <a:t>printing and paper industry have been concerned about the environment and the impact of their industry.  Recycling efforts as well as sustained forest initiatives are just a few of the ways the environment is connected with the paper industry.</a:t>
            </a:r>
          </a:p>
        </p:txBody>
      </p:sp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1981200" y="2796457"/>
            <a:ext cx="1371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dirty="0"/>
              <a:t>Industry 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307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TECHNOLOGY HIGH SCHOOL-GRAPHIC COMMUNICATIONS-PRINT MEDIA/GRAPHICS 1</vt:lpstr>
    </vt:vector>
  </TitlesOfParts>
  <Company>Tolland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FIVE COMPUTERS</dc:title>
  <dc:creator>SJL</dc:creator>
  <cp:lastModifiedBy>Marjorie Francolini</cp:lastModifiedBy>
  <cp:revision>20</cp:revision>
  <dcterms:created xsi:type="dcterms:W3CDTF">2007-05-04T17:18:30Z</dcterms:created>
  <dcterms:modified xsi:type="dcterms:W3CDTF">2013-11-18T13:24:14Z</dcterms:modified>
</cp:coreProperties>
</file>